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32" r:id="rId2"/>
  </p:sldMasterIdLst>
  <p:notesMasterIdLst>
    <p:notesMasterId r:id="rId11"/>
  </p:notesMasterIdLst>
  <p:sldIdLst>
    <p:sldId id="256" r:id="rId3"/>
    <p:sldId id="257" r:id="rId4"/>
    <p:sldId id="258" r:id="rId5"/>
    <p:sldId id="264" r:id="rId6"/>
    <p:sldId id="261" r:id="rId7"/>
    <p:sldId id="262" r:id="rId8"/>
    <p:sldId id="263"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75000" autoAdjust="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F52C5-8815-4526-BC1F-3DE2F85571E6}" type="datetimeFigureOut">
              <a:rPr lang="en-US" smtClean="0"/>
              <a:t>2/21/2023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E6BCF9-14D8-487E-A59B-0E5BE8C1C678}" type="slidenum">
              <a:rPr lang="en-US" smtClean="0"/>
              <a:t>‹#›</a:t>
            </a:fld>
            <a:endParaRPr lang="en-US"/>
          </a:p>
        </p:txBody>
      </p:sp>
    </p:spTree>
    <p:extLst>
      <p:ext uri="{BB962C8B-B14F-4D97-AF65-F5344CB8AC3E}">
        <p14:creationId xmlns:p14="http://schemas.microsoft.com/office/powerpoint/2010/main" val="109415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E6BCF9-14D8-487E-A59B-0E5BE8C1C678}" type="slidenum">
              <a:rPr lang="en-US" smtClean="0"/>
              <a:t>1</a:t>
            </a:fld>
            <a:endParaRPr lang="en-US"/>
          </a:p>
        </p:txBody>
      </p:sp>
    </p:spTree>
    <p:extLst>
      <p:ext uri="{BB962C8B-B14F-4D97-AF65-F5344CB8AC3E}">
        <p14:creationId xmlns:p14="http://schemas.microsoft.com/office/powerpoint/2010/main" val="213477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از گذشته تا کونون مهمترین عامل در صنعت نرم افزار داده ها (دیتا) بوده است، لذا همیشه انتخاب بستری مناسب جهت ذخیره اطلاعات از اهمیت بالایی برخوردار بوده است. اولین تکنولوژی که در این خصوص شکل گرفت سیستمهای مدیریت فایل بود که هنوز هم توسط تعدادی از شرکتها و موسسات مورداستفاده قرار می گیرد.  اینگونه سیستمها دارای ضعفهایی بوده و هست</a:t>
            </a:r>
            <a:endParaRPr lang="en-US" dirty="0"/>
          </a:p>
          <a:p>
            <a:pPr algn="r" rtl="1"/>
            <a:endParaRPr lang="en-US" dirty="0"/>
          </a:p>
          <a:p>
            <a:pPr algn="r" rtl="1"/>
            <a:r>
              <a:rPr lang="fa-IR" b="0" i="0" dirty="0">
                <a:solidFill>
                  <a:srgbClr val="000000"/>
                </a:solidFill>
                <a:effectLst/>
                <a:latin typeface="tahoma" panose="020B0604030504040204" pitchFamily="34" charset="0"/>
              </a:rPr>
              <a:t>عدم کنترل صحت اطلاعات توسط خود سیستم .</a:t>
            </a:r>
            <a:endParaRPr lang="en-US" b="0" i="0" dirty="0">
              <a:solidFill>
                <a:srgbClr val="000000"/>
              </a:solidFill>
              <a:effectLst/>
              <a:latin typeface="tahoma" panose="020B0604030504040204" pitchFamily="34" charset="0"/>
            </a:endParaRPr>
          </a:p>
          <a:p>
            <a:pPr algn="r" rtl="1"/>
            <a:r>
              <a:rPr lang="fa-IR" b="0" i="0" dirty="0">
                <a:solidFill>
                  <a:srgbClr val="000000"/>
                </a:solidFill>
                <a:effectLst/>
                <a:latin typeface="tahoma" panose="020B0604030504040204" pitchFamily="34" charset="0"/>
              </a:rPr>
              <a:t>2- ضریب ایمنی پایین داده ه</a:t>
            </a:r>
            <a:endParaRPr lang="en-US" b="0" i="0" dirty="0">
              <a:solidFill>
                <a:srgbClr val="000000"/>
              </a:solidFill>
              <a:effectLst/>
              <a:latin typeface="tahoma" panose="020B0604030504040204" pitchFamily="34" charset="0"/>
            </a:endParaRPr>
          </a:p>
          <a:p>
            <a:pPr algn="r" rtl="1"/>
            <a:r>
              <a:rPr lang="fa-IR" b="0" i="0" dirty="0">
                <a:solidFill>
                  <a:srgbClr val="000000"/>
                </a:solidFill>
                <a:effectLst/>
                <a:latin typeface="tahoma" panose="020B0604030504040204" pitchFamily="34" charset="0"/>
              </a:rPr>
              <a:t> سرعت پایین در دسترسی به اطلاعات با افزایش داده ها.</a:t>
            </a:r>
          </a:p>
          <a:p>
            <a:pPr algn="r" rtl="1"/>
            <a:r>
              <a:rPr lang="fa-IR" b="0" i="0" dirty="0">
                <a:solidFill>
                  <a:srgbClr val="000000"/>
                </a:solidFill>
                <a:effectLst/>
                <a:latin typeface="tahoma" panose="020B0604030504040204" pitchFamily="34" charset="0"/>
              </a:rPr>
              <a:t>و غیره</a:t>
            </a:r>
            <a:endParaRPr lang="en-US" b="0" i="0" dirty="0">
              <a:solidFill>
                <a:srgbClr val="000000"/>
              </a:solidFill>
              <a:effectLst/>
              <a:latin typeface="tahoma" panose="020B0604030504040204" pitchFamily="34" charset="0"/>
            </a:endParaRPr>
          </a:p>
          <a:p>
            <a:pPr algn="r" rtl="1"/>
            <a:r>
              <a:rPr lang="fa-IR" b="0" i="0" dirty="0">
                <a:solidFill>
                  <a:srgbClr val="000000"/>
                </a:solidFill>
                <a:effectLst/>
                <a:latin typeface="tahoma" panose="020B0604030504040204" pitchFamily="34" charset="0"/>
              </a:rPr>
              <a:t>به همین دلیل، سیستمهای دیگری با نام سیستم مدیریت پایگاه </a:t>
            </a:r>
            <a:r>
              <a:rPr lang="fa-IR" b="0" i="0" dirty="0" smtClean="0">
                <a:solidFill>
                  <a:srgbClr val="000000"/>
                </a:solidFill>
                <a:effectLst/>
                <a:latin typeface="tahoma" panose="020B0604030504040204" pitchFamily="34" charset="0"/>
              </a:rPr>
              <a:t>داده</a:t>
            </a:r>
            <a:r>
              <a:rPr lang="fa-IR" b="0" i="0" dirty="0">
                <a:solidFill>
                  <a:srgbClr val="000000"/>
                </a:solidFill>
                <a:effectLst/>
                <a:latin typeface="tahoma" panose="020B0604030504040204" pitchFamily="34" charset="0"/>
              </a:rPr>
              <a:t> مطرح گردید. </a:t>
            </a:r>
          </a:p>
          <a:p>
            <a:pPr algn="r" rtl="1"/>
            <a:r>
              <a:rPr lang="fa-IR" b="0" i="0" dirty="0">
                <a:solidFill>
                  <a:srgbClr val="000000"/>
                </a:solidFill>
                <a:effectLst/>
                <a:latin typeface="tahoma" panose="020B0604030504040204" pitchFamily="34" charset="0"/>
              </a:rPr>
              <a:t>اینگونه سیستمها علاوه بر اینکه ضعفهای گفته شده  را رفع، بلکه امکاناتی را نیز به آن اضافه نموده اند. </a:t>
            </a:r>
            <a:endParaRPr lang="en-US" b="0" i="0" dirty="0">
              <a:solidFill>
                <a:srgbClr val="000000"/>
              </a:solidFill>
              <a:effectLst/>
              <a:latin typeface="tahoma" panose="020B060403050404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dirty="0"/>
              <a:t>سیستم مدیریت پایگاه داده نرم افزار سیستمی است که برای مدیریت، سازماندهی، ذخیره، دسترسی، امنیت و یکپارچگی داده ها در یک پایگاه داده ساخت یافته مورد استفاده قرار می گیرد. به عبارتی سیستم مدیریت پایگاه داده ها یکی از انواع نرم افزارهای واسط بین محیط فیزیکی ذخیره و بازیابی اطلاعات و محیط منطقی برنامه سازی است </a:t>
            </a:r>
            <a:r>
              <a:rPr lang="en-US" dirty="0"/>
              <a:t>.</a:t>
            </a:r>
            <a:r>
              <a:rPr lang="fa-IR" dirty="0"/>
              <a:t>این نرم افزار به کاربر برنامه نویس امکان می دهد تا پایگاه داده های خود را تعریف کند،</a:t>
            </a:r>
            <a:endParaRPr lang="en-US" dirty="0"/>
          </a:p>
          <a:p>
            <a:pPr algn="r" rtl="1"/>
            <a:endParaRPr lang="en-US" dirty="0"/>
          </a:p>
        </p:txBody>
      </p:sp>
      <p:sp>
        <p:nvSpPr>
          <p:cNvPr id="4" name="Slide Number Placeholder 3"/>
          <p:cNvSpPr>
            <a:spLocks noGrp="1"/>
          </p:cNvSpPr>
          <p:nvPr>
            <p:ph type="sldNum" sz="quarter" idx="5"/>
          </p:nvPr>
        </p:nvSpPr>
        <p:spPr/>
        <p:txBody>
          <a:bodyPr/>
          <a:lstStyle/>
          <a:p>
            <a:fld id="{E4E6BCF9-14D8-487E-A59B-0E5BE8C1C678}" type="slidenum">
              <a:rPr lang="en-US" smtClean="0"/>
              <a:t>2</a:t>
            </a:fld>
            <a:endParaRPr lang="en-US"/>
          </a:p>
        </p:txBody>
      </p:sp>
    </p:spTree>
    <p:extLst>
      <p:ext uri="{BB962C8B-B14F-4D97-AF65-F5344CB8AC3E}">
        <p14:creationId xmlns:p14="http://schemas.microsoft.com/office/powerpoint/2010/main" val="2038878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fa-IR" dirty="0"/>
          </a:p>
        </p:txBody>
      </p:sp>
      <p:sp>
        <p:nvSpPr>
          <p:cNvPr id="4" name="Slide Number Placeholder 3"/>
          <p:cNvSpPr>
            <a:spLocks noGrp="1"/>
          </p:cNvSpPr>
          <p:nvPr>
            <p:ph type="sldNum" sz="quarter" idx="5"/>
          </p:nvPr>
        </p:nvSpPr>
        <p:spPr/>
        <p:txBody>
          <a:bodyPr/>
          <a:lstStyle/>
          <a:p>
            <a:fld id="{E4E6BCF9-14D8-487E-A59B-0E5BE8C1C678}" type="slidenum">
              <a:rPr lang="en-US" smtClean="0"/>
              <a:t>3</a:t>
            </a:fld>
            <a:endParaRPr lang="en-US"/>
          </a:p>
        </p:txBody>
      </p:sp>
    </p:spTree>
    <p:extLst>
      <p:ext uri="{BB962C8B-B14F-4D97-AF65-F5344CB8AC3E}">
        <p14:creationId xmlns:p14="http://schemas.microsoft.com/office/powerpoint/2010/main" val="1277579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 </a:t>
            </a:r>
            <a:r>
              <a:rPr lang="fa-IR" b="0" i="0" dirty="0">
                <a:solidFill>
                  <a:srgbClr val="2C2F34"/>
                </a:solidFill>
                <a:effectLst/>
                <a:latin typeface="IRANYekan"/>
              </a:rPr>
              <a:t>پایگاه داده پستگرس یک </a:t>
            </a:r>
            <a:r>
              <a:rPr lang="en-US" b="1" i="0" dirty="0">
                <a:solidFill>
                  <a:srgbClr val="2C2F34"/>
                </a:solidFill>
                <a:effectLst/>
                <a:latin typeface="IRANYekan"/>
              </a:rPr>
              <a:t>object-relational database management system</a:t>
            </a:r>
            <a:r>
              <a:rPr lang="en-US" b="0" i="0" dirty="0">
                <a:solidFill>
                  <a:srgbClr val="2C2F34"/>
                </a:solidFill>
                <a:effectLst/>
                <a:latin typeface="IRANYekan"/>
              </a:rPr>
              <a:t> </a:t>
            </a:r>
            <a:r>
              <a:rPr lang="fa-IR" b="0" i="0" dirty="0">
                <a:solidFill>
                  <a:srgbClr val="2C2F34"/>
                </a:solidFill>
                <a:effectLst/>
                <a:latin typeface="IRANYekan"/>
              </a:rPr>
              <a:t>می باشد که برای انواع مختلف سیستم های عامل بهینه شده است و می تواند بر روی مدل های مختلفی از سیستم های عامل مانند ویندوز ، لینوکس و </a:t>
            </a:r>
            <a:r>
              <a:rPr lang="en-US" b="0" i="0" dirty="0">
                <a:solidFill>
                  <a:srgbClr val="2C2F34"/>
                </a:solidFill>
                <a:effectLst/>
                <a:latin typeface="IRANYekan"/>
              </a:rPr>
              <a:t>macOS </a:t>
            </a:r>
            <a:r>
              <a:rPr lang="fa-IR" b="0" i="0" dirty="0">
                <a:solidFill>
                  <a:srgbClr val="2C2F34"/>
                </a:solidFill>
                <a:effectLst/>
                <a:latin typeface="IRANYekan"/>
              </a:rPr>
              <a:t>نصب شده و سرویس دهی نماید.</a:t>
            </a:r>
            <a:endParaRPr lang="fa-IR" dirty="0"/>
          </a:p>
          <a:p>
            <a:pPr algn="r" rtl="1"/>
            <a:endParaRPr lang="fa-IR" dirty="0"/>
          </a:p>
          <a:p>
            <a:pPr algn="r" rtl="1"/>
            <a:endParaRPr lang="fa-IR" dirty="0"/>
          </a:p>
        </p:txBody>
      </p:sp>
      <p:sp>
        <p:nvSpPr>
          <p:cNvPr id="4" name="Slide Number Placeholder 3"/>
          <p:cNvSpPr>
            <a:spLocks noGrp="1"/>
          </p:cNvSpPr>
          <p:nvPr>
            <p:ph type="sldNum" sz="quarter" idx="5"/>
          </p:nvPr>
        </p:nvSpPr>
        <p:spPr/>
        <p:txBody>
          <a:bodyPr/>
          <a:lstStyle/>
          <a:p>
            <a:fld id="{E4E6BCF9-14D8-487E-A59B-0E5BE8C1C678}" type="slidenum">
              <a:rPr lang="en-US" smtClean="0"/>
              <a:t>5</a:t>
            </a:fld>
            <a:endParaRPr lang="en-US"/>
          </a:p>
        </p:txBody>
      </p:sp>
    </p:spTree>
    <p:extLst>
      <p:ext uri="{BB962C8B-B14F-4D97-AF65-F5344CB8AC3E}">
        <p14:creationId xmlns:p14="http://schemas.microsoft.com/office/powerpoint/2010/main" val="3430122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fa-IR" dirty="0"/>
          </a:p>
          <a:p>
            <a:endParaRPr lang="en-US" dirty="0"/>
          </a:p>
        </p:txBody>
      </p:sp>
      <p:sp>
        <p:nvSpPr>
          <p:cNvPr id="4" name="Slide Number Placeholder 3"/>
          <p:cNvSpPr>
            <a:spLocks noGrp="1"/>
          </p:cNvSpPr>
          <p:nvPr>
            <p:ph type="sldNum" sz="quarter" idx="5"/>
          </p:nvPr>
        </p:nvSpPr>
        <p:spPr/>
        <p:txBody>
          <a:bodyPr/>
          <a:lstStyle/>
          <a:p>
            <a:fld id="{E4E6BCF9-14D8-487E-A59B-0E5BE8C1C678}" type="slidenum">
              <a:rPr lang="en-US" smtClean="0"/>
              <a:t>6</a:t>
            </a:fld>
            <a:endParaRPr lang="en-US"/>
          </a:p>
        </p:txBody>
      </p:sp>
    </p:spTree>
    <p:extLst>
      <p:ext uri="{BB962C8B-B14F-4D97-AF65-F5344CB8AC3E}">
        <p14:creationId xmlns:p14="http://schemas.microsoft.com/office/powerpoint/2010/main" val="2512280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5"/>
          </p:nvPr>
        </p:nvSpPr>
        <p:spPr/>
        <p:txBody>
          <a:bodyPr/>
          <a:lstStyle/>
          <a:p>
            <a:fld id="{E4E6BCF9-14D8-487E-A59B-0E5BE8C1C678}" type="slidenum">
              <a:rPr lang="en-US" smtClean="0"/>
              <a:t>7</a:t>
            </a:fld>
            <a:endParaRPr lang="en-US"/>
          </a:p>
        </p:txBody>
      </p:sp>
    </p:spTree>
    <p:extLst>
      <p:ext uri="{BB962C8B-B14F-4D97-AF65-F5344CB8AC3E}">
        <p14:creationId xmlns:p14="http://schemas.microsoft.com/office/powerpoint/2010/main" val="3446901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معروف ترین کاربر </a:t>
            </a:r>
            <a:r>
              <a:rPr lang="en-US" dirty="0"/>
              <a:t>PostgreSQL </a:t>
            </a:r>
            <a:r>
              <a:rPr lang="fa-IR" dirty="0"/>
              <a:t>یاهو است که ادعا می کند با استفاده از آن، دو پتابایت اطلاعات ذخیره کرده است. نسخه مورد استفاده یاهو، نسخه ای کاملا اختصاصی و تغییریافته از </a:t>
            </a:r>
            <a:r>
              <a:rPr lang="en-US" dirty="0"/>
              <a:t>PostgreSQL </a:t>
            </a:r>
            <a:r>
              <a:rPr lang="fa-IR" dirty="0"/>
              <a:t>است که موتور ذخیره سازی ستونی و لایه پردازش پرس و جوی آن کاملا متفاوت بوده و بازنویسی شده است.</a:t>
            </a:r>
            <a:endParaRPr lang="en-US" dirty="0"/>
          </a:p>
          <a:p>
            <a:pPr algn="r" rtl="1"/>
            <a:r>
              <a:rPr lang="fa-IR" dirty="0"/>
              <a:t> نقشه </a:t>
            </a:r>
            <a:r>
              <a:rPr lang="en-US" dirty="0"/>
              <a:t>Open Street Map </a:t>
            </a:r>
            <a:r>
              <a:rPr lang="fa-IR" dirty="0"/>
              <a:t>که یک پروژه مشترک برای ایجاد نقشه ویرایش پذیر جهان است نیز از دیگر کاربران </a:t>
            </a:r>
            <a:r>
              <a:rPr lang="en-US" dirty="0"/>
              <a:t>PostgreSQL </a:t>
            </a:r>
            <a:r>
              <a:rPr lang="fa-IR" dirty="0"/>
              <a:t>است</a:t>
            </a:r>
            <a:endParaRPr lang="en-US" dirty="0"/>
          </a:p>
          <a:p>
            <a:pPr algn="r" rtl="1"/>
            <a:r>
              <a:rPr lang="fa-IR" dirty="0"/>
              <a:t>. از دیگر کاربران </a:t>
            </a:r>
            <a:r>
              <a:rPr lang="en-US" dirty="0"/>
              <a:t>PostgreSQL </a:t>
            </a:r>
            <a:r>
              <a:rPr lang="fa-IR" dirty="0"/>
              <a:t>می توان به </a:t>
            </a:r>
            <a:r>
              <a:rPr lang="en-US" dirty="0" err="1"/>
              <a:t>Afilias</a:t>
            </a:r>
            <a:r>
              <a:rPr lang="en-US" dirty="0"/>
              <a:t> (</a:t>
            </a:r>
            <a:r>
              <a:rPr lang="fa-IR" dirty="0"/>
              <a:t>ثبت کننده دامین های </a:t>
            </a:r>
            <a:r>
              <a:rPr lang="en-US" dirty="0"/>
              <a:t>org </a:t>
            </a:r>
            <a:r>
              <a:rPr lang="fa-IR" dirty="0"/>
              <a:t>و </a:t>
            </a:r>
            <a:r>
              <a:rPr lang="en-US" dirty="0"/>
              <a:t>Sony Online, BASF, Info </a:t>
            </a:r>
            <a:r>
              <a:rPr lang="fa-IR" dirty="0"/>
              <a:t>و </a:t>
            </a:r>
            <a:r>
              <a:rPr lang="en-US" dirty="0"/>
              <a:t>hi5.com, Skype, Sun </a:t>
            </a:r>
            <a:r>
              <a:rPr lang="en-US" dirty="0" err="1"/>
              <a:t>xVM</a:t>
            </a:r>
            <a:r>
              <a:rPr lang="en-US" dirty="0"/>
              <a:t>, Evergreen, </a:t>
            </a:r>
            <a:r>
              <a:rPr lang="en-US" dirty="0" err="1"/>
              <a:t>NetBus</a:t>
            </a:r>
            <a:r>
              <a:rPr lang="en-US" dirty="0"/>
              <a:t>, </a:t>
            </a:r>
            <a:r>
              <a:rPr lang="en-US" dirty="0" err="1"/>
              <a:t>Snooth</a:t>
            </a:r>
            <a:r>
              <a:rPr lang="en-US" dirty="0"/>
              <a:t> The Weather Channel </a:t>
            </a:r>
            <a:r>
              <a:rPr lang="fa-IR" dirty="0"/>
              <a:t>اشاره کرد.</a:t>
            </a:r>
            <a:endParaRPr lang="en-US" dirty="0"/>
          </a:p>
        </p:txBody>
      </p:sp>
      <p:sp>
        <p:nvSpPr>
          <p:cNvPr id="4" name="Slide Number Placeholder 3"/>
          <p:cNvSpPr>
            <a:spLocks noGrp="1"/>
          </p:cNvSpPr>
          <p:nvPr>
            <p:ph type="sldNum" sz="quarter" idx="5"/>
          </p:nvPr>
        </p:nvSpPr>
        <p:spPr/>
        <p:txBody>
          <a:bodyPr/>
          <a:lstStyle/>
          <a:p>
            <a:fld id="{E4E6BCF9-14D8-487E-A59B-0E5BE8C1C678}" type="slidenum">
              <a:rPr lang="en-US" smtClean="0"/>
              <a:t>8</a:t>
            </a:fld>
            <a:endParaRPr lang="en-US"/>
          </a:p>
        </p:txBody>
      </p:sp>
    </p:spTree>
    <p:extLst>
      <p:ext uri="{BB962C8B-B14F-4D97-AF65-F5344CB8AC3E}">
        <p14:creationId xmlns:p14="http://schemas.microsoft.com/office/powerpoint/2010/main" val="1521011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767840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79904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203061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9433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927928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01C73C2-2CB9-461B-AFEA-998BCBE7BBBF}"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581471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01C73C2-2CB9-461B-AFEA-998BCBE7BBBF}"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2501379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04308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9063259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7873188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2877509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784750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4174561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9023121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1C73C2-2CB9-461B-AFEA-998BCBE7BBBF}" type="datetimeFigureOut">
              <a:rPr lang="en-US" smtClean="0"/>
              <a:t>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96361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1C73C2-2CB9-461B-AFEA-998BCBE7BBBF}"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7433518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1C73C2-2CB9-461B-AFEA-998BCBE7BBBF}"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9829147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8418095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111602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8148200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8783738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32978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4262667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9629979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25960995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28018785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4160560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1C73C2-2CB9-461B-AFEA-998BCBE7BBBF}"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07288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420176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1C73C2-2CB9-461B-AFEA-998BCBE7BBBF}" type="datetimeFigureOut">
              <a:rPr lang="en-US" smtClean="0"/>
              <a:t>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23235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1C73C2-2CB9-461B-AFEA-998BCBE7BBBF}"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849426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1C73C2-2CB9-461B-AFEA-998BCBE7BBBF}"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293221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1499910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1C73C2-2CB9-461B-AFEA-998BCBE7BBBF}"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511EED-9938-485C-BB82-3D97045E3214}" type="slidenum">
              <a:rPr lang="en-US" smtClean="0"/>
              <a:t>‹#›</a:t>
            </a:fld>
            <a:endParaRPr lang="en-US"/>
          </a:p>
        </p:txBody>
      </p:sp>
    </p:spTree>
    <p:extLst>
      <p:ext uri="{BB962C8B-B14F-4D97-AF65-F5344CB8AC3E}">
        <p14:creationId xmlns:p14="http://schemas.microsoft.com/office/powerpoint/2010/main" val="3161327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01C73C2-2CB9-461B-AFEA-998BCBE7BBBF}" type="datetimeFigureOut">
              <a:rPr lang="en-US" smtClean="0"/>
              <a:t>2/21/2023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C511EED-9938-485C-BB82-3D97045E3214}" type="slidenum">
              <a:rPr lang="en-US" smtClean="0"/>
              <a:t>‹#›</a:t>
            </a:fld>
            <a:endParaRPr lang="en-US"/>
          </a:p>
        </p:txBody>
      </p:sp>
    </p:spTree>
    <p:extLst>
      <p:ext uri="{BB962C8B-B14F-4D97-AF65-F5344CB8AC3E}">
        <p14:creationId xmlns:p14="http://schemas.microsoft.com/office/powerpoint/2010/main" val="3556658971"/>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01C73C2-2CB9-461B-AFEA-998BCBE7BBBF}" type="datetimeFigureOut">
              <a:rPr lang="en-US" smtClean="0"/>
              <a:t>2/21/2023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511EED-9938-485C-BB82-3D97045E3214}" type="slidenum">
              <a:rPr lang="en-US" smtClean="0"/>
              <a:t>‹#›</a:t>
            </a:fld>
            <a:endParaRPr lang="en-US"/>
          </a:p>
        </p:txBody>
      </p:sp>
    </p:spTree>
    <p:extLst>
      <p:ext uri="{BB962C8B-B14F-4D97-AF65-F5344CB8AC3E}">
        <p14:creationId xmlns:p14="http://schemas.microsoft.com/office/powerpoint/2010/main" val="100137638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a:extLst>
              <a:ext uri="{FF2B5EF4-FFF2-40B4-BE49-F238E27FC236}">
                <a16:creationId xmlns:a16="http://schemas.microsoft.com/office/drawing/2014/main" id="{68BC50C6-C6ED-4F41-A749-4BEDEE65E4C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2C007594-9898-40A7-9535-48BEDABDD30C}"/>
              </a:ext>
            </a:extLst>
          </p:cNvPr>
          <p:cNvPicPr>
            <a:picLocks noChangeAspect="1"/>
          </p:cNvPicPr>
          <p:nvPr/>
        </p:nvPicPr>
        <p:blipFill rotWithShape="1">
          <a:blip r:embed="rId3">
            <a:extLst>
              <a:ext uri="{28A0092B-C50C-407E-A947-70E740481C1C}">
                <a14:useLocalDpi xmlns:a14="http://schemas.microsoft.com/office/drawing/2010/main" val="0"/>
              </a:ext>
            </a:extLst>
          </a:blip>
          <a:srcRect l="1180" t="15474" r="3096" b="14425"/>
          <a:stretch/>
        </p:blipFill>
        <p:spPr>
          <a:xfrm>
            <a:off x="3663518" y="1411550"/>
            <a:ext cx="6998564" cy="3539971"/>
          </a:xfrm>
          <a:prstGeom prst="rect">
            <a:avLst/>
          </a:prstGeom>
        </p:spPr>
      </p:pic>
    </p:spTree>
    <p:extLst>
      <p:ext uri="{BB962C8B-B14F-4D97-AF65-F5344CB8AC3E}">
        <p14:creationId xmlns:p14="http://schemas.microsoft.com/office/powerpoint/2010/main" val="1585919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D0EF-A611-4F57-9B72-3DE1A2E1B68B}"/>
              </a:ext>
            </a:extLst>
          </p:cNvPr>
          <p:cNvSpPr>
            <a:spLocks noGrp="1"/>
          </p:cNvSpPr>
          <p:nvPr>
            <p:ph type="title"/>
          </p:nvPr>
        </p:nvSpPr>
        <p:spPr>
          <a:xfrm>
            <a:off x="7048870" y="1609818"/>
            <a:ext cx="4125678" cy="840418"/>
          </a:xfrm>
        </p:spPr>
        <p:txBody>
          <a:bodyPr/>
          <a:lstStyle/>
          <a:p>
            <a:pPr algn="r" rtl="1"/>
            <a:r>
              <a:rPr lang="fa-IR" b="1" dirty="0">
                <a:solidFill>
                  <a:schemeClr val="bg1"/>
                </a:solidFill>
                <a:cs typeface="B Nazanin" panose="00000400000000000000" pitchFamily="2" charset="-78"/>
              </a:rPr>
              <a:t>پايگاه داده چیست؟</a:t>
            </a:r>
            <a:endParaRPr lang="en-US" dirty="0">
              <a:solidFill>
                <a:schemeClr val="bg1"/>
              </a:solidFill>
              <a:cs typeface="B Nazanin" panose="00000400000000000000" pitchFamily="2" charset="-78"/>
            </a:endParaRPr>
          </a:p>
        </p:txBody>
      </p:sp>
      <p:sp>
        <p:nvSpPr>
          <p:cNvPr id="3" name="Content Placeholder 2">
            <a:extLst>
              <a:ext uri="{FF2B5EF4-FFF2-40B4-BE49-F238E27FC236}">
                <a16:creationId xmlns:a16="http://schemas.microsoft.com/office/drawing/2014/main" id="{C24F21A5-EE8F-4F25-B0B2-D4D201E63704}"/>
              </a:ext>
            </a:extLst>
          </p:cNvPr>
          <p:cNvSpPr>
            <a:spLocks noGrp="1"/>
          </p:cNvSpPr>
          <p:nvPr>
            <p:ph idx="1"/>
          </p:nvPr>
        </p:nvSpPr>
        <p:spPr>
          <a:xfrm>
            <a:off x="2246051" y="2576005"/>
            <a:ext cx="8229860" cy="1445579"/>
          </a:xfrm>
        </p:spPr>
        <p:txBody>
          <a:bodyPr>
            <a:normAutofit/>
          </a:bodyPr>
          <a:lstStyle/>
          <a:p>
            <a:pPr marL="0" indent="0" algn="just" rtl="1">
              <a:buNone/>
            </a:pPr>
            <a:r>
              <a:rPr lang="fa-IR" dirty="0">
                <a:solidFill>
                  <a:schemeClr val="bg1"/>
                </a:solidFill>
                <a:cs typeface="B Nazanin" panose="00000400000000000000" pitchFamily="2" charset="-78"/>
              </a:rPr>
              <a:t>مجموعه اي است از داده هاي ذخيره شده و پايا بصورت مجتمع و مبتني بر يك ساختار، تعريف شده بطور صوري با حداقل افزونگي، تحت مديريت يك سيستم كنترل متمركز، مورد استفاده يك يا چند كاربر، بطور اشتراكي و همزمان.</a:t>
            </a:r>
            <a:endParaRPr lang="en-US" dirty="0">
              <a:solidFill>
                <a:schemeClr val="bg1"/>
              </a:solidFill>
              <a:cs typeface="B Nazanin" panose="00000400000000000000" pitchFamily="2" charset="-78"/>
            </a:endParaRPr>
          </a:p>
        </p:txBody>
      </p:sp>
    </p:spTree>
    <p:extLst>
      <p:ext uri="{BB962C8B-B14F-4D97-AF65-F5344CB8AC3E}">
        <p14:creationId xmlns:p14="http://schemas.microsoft.com/office/powerpoint/2010/main" val="121332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D0EF-A611-4F57-9B72-3DE1A2E1B68B}"/>
              </a:ext>
            </a:extLst>
          </p:cNvPr>
          <p:cNvSpPr>
            <a:spLocks noGrp="1"/>
          </p:cNvSpPr>
          <p:nvPr>
            <p:ph type="title"/>
          </p:nvPr>
        </p:nvSpPr>
        <p:spPr>
          <a:xfrm>
            <a:off x="6365289" y="1245833"/>
            <a:ext cx="4125678" cy="840418"/>
          </a:xfrm>
        </p:spPr>
        <p:txBody>
          <a:bodyPr>
            <a:normAutofit/>
          </a:bodyPr>
          <a:lstStyle/>
          <a:p>
            <a:pPr marL="742950" indent="-742950" algn="r" rtl="1">
              <a:buFont typeface="Wingdings" panose="05000000000000000000" pitchFamily="2" charset="2"/>
              <a:buChar char="q"/>
            </a:pPr>
            <a:r>
              <a:rPr lang="en-US" sz="2800" b="1" dirty="0">
                <a:solidFill>
                  <a:schemeClr val="bg1"/>
                </a:solidFill>
                <a:latin typeface="Times New Roman" panose="02020603050405020304" pitchFamily="18" charset="0"/>
                <a:cs typeface="Times New Roman" panose="02020603050405020304" pitchFamily="18" charset="0"/>
              </a:rPr>
              <a:t>DBMS</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24F21A5-EE8F-4F25-B0B2-D4D201E63704}"/>
              </a:ext>
            </a:extLst>
          </p:cNvPr>
          <p:cNvSpPr>
            <a:spLocks noGrp="1"/>
          </p:cNvSpPr>
          <p:nvPr>
            <p:ph idx="1"/>
          </p:nvPr>
        </p:nvSpPr>
        <p:spPr>
          <a:xfrm>
            <a:off x="1519559" y="2086251"/>
            <a:ext cx="8229860" cy="4055614"/>
          </a:xfrm>
        </p:spPr>
        <p:txBody>
          <a:bodyPr>
            <a:normAutofit fontScale="85000" lnSpcReduction="20000"/>
          </a:bodyPr>
          <a:lstStyle/>
          <a:p>
            <a:pPr algn="just" rtl="1"/>
            <a:r>
              <a:rPr lang="en-US" dirty="0">
                <a:solidFill>
                  <a:schemeClr val="bg1"/>
                </a:solidFill>
                <a:latin typeface="Times New Roman" panose="02020603050405020304" pitchFamily="18" charset="0"/>
                <a:cs typeface="Times New Roman" panose="02020603050405020304" pitchFamily="18" charset="0"/>
              </a:rPr>
              <a:t>Oracle</a:t>
            </a:r>
          </a:p>
          <a:p>
            <a:pPr algn="just" rtl="1"/>
            <a:r>
              <a:rPr lang="en-US" dirty="0">
                <a:solidFill>
                  <a:schemeClr val="bg1"/>
                </a:solidFill>
                <a:latin typeface="Times New Roman" panose="02020603050405020304" pitchFamily="18" charset="0"/>
                <a:cs typeface="Times New Roman" panose="02020603050405020304" pitchFamily="18" charset="0"/>
              </a:rPr>
              <a:t>Microsoft SQL Server</a:t>
            </a:r>
          </a:p>
          <a:p>
            <a:pPr algn="just" rtl="1"/>
            <a:r>
              <a:rPr lang="en-US" dirty="0">
                <a:solidFill>
                  <a:schemeClr val="bg1"/>
                </a:solidFill>
                <a:latin typeface="Times New Roman" panose="02020603050405020304" pitchFamily="18" charset="0"/>
                <a:cs typeface="Times New Roman" panose="02020603050405020304" pitchFamily="18" charset="0"/>
              </a:rPr>
              <a:t>DB2</a:t>
            </a:r>
          </a:p>
          <a:p>
            <a:pPr algn="just" rtl="1"/>
            <a:r>
              <a:rPr lang="en-US" dirty="0">
                <a:solidFill>
                  <a:schemeClr val="bg1"/>
                </a:solidFill>
                <a:latin typeface="Times New Roman" panose="02020603050405020304" pitchFamily="18" charset="0"/>
                <a:cs typeface="Times New Roman" panose="02020603050405020304" pitchFamily="18" charset="0"/>
              </a:rPr>
              <a:t>MySQL</a:t>
            </a:r>
          </a:p>
          <a:p>
            <a:pPr algn="just" rtl="1"/>
            <a:r>
              <a:rPr lang="en-US" dirty="0">
                <a:solidFill>
                  <a:schemeClr val="bg1"/>
                </a:solidFill>
                <a:latin typeface="Times New Roman" panose="02020603050405020304" pitchFamily="18" charset="0"/>
                <a:cs typeface="Times New Roman" panose="02020603050405020304" pitchFamily="18" charset="0"/>
              </a:rPr>
              <a:t>PostgreSQL</a:t>
            </a:r>
          </a:p>
          <a:p>
            <a:pPr algn="just" rtl="1"/>
            <a:r>
              <a:rPr lang="en-US" dirty="0">
                <a:solidFill>
                  <a:schemeClr val="bg1"/>
                </a:solidFill>
                <a:latin typeface="Times New Roman" panose="02020603050405020304" pitchFamily="18" charset="0"/>
                <a:cs typeface="Times New Roman" panose="02020603050405020304" pitchFamily="18" charset="0"/>
              </a:rPr>
              <a:t>MongoDB</a:t>
            </a:r>
          </a:p>
          <a:p>
            <a:pPr algn="just" rtl="1"/>
            <a:r>
              <a:rPr lang="en-US" dirty="0">
                <a:solidFill>
                  <a:schemeClr val="bg1"/>
                </a:solidFill>
                <a:latin typeface="Times New Roman" panose="02020603050405020304" pitchFamily="18" charset="0"/>
                <a:cs typeface="Times New Roman" panose="02020603050405020304" pitchFamily="18" charset="0"/>
              </a:rPr>
              <a:t>Microsoft Access</a:t>
            </a:r>
          </a:p>
          <a:p>
            <a:pPr algn="just" rtl="1"/>
            <a:r>
              <a:rPr lang="en-US" dirty="0">
                <a:solidFill>
                  <a:schemeClr val="bg1"/>
                </a:solidFill>
                <a:latin typeface="Times New Roman" panose="02020603050405020304" pitchFamily="18" charset="0"/>
                <a:cs typeface="Times New Roman" panose="02020603050405020304" pitchFamily="18" charset="0"/>
              </a:rPr>
              <a:t>Cassandra</a:t>
            </a:r>
          </a:p>
          <a:p>
            <a:pPr algn="just" rtl="1"/>
            <a:r>
              <a:rPr lang="en-US" dirty="0">
                <a:solidFill>
                  <a:schemeClr val="bg1"/>
                </a:solidFill>
                <a:latin typeface="Times New Roman" panose="02020603050405020304" pitchFamily="18" charset="0"/>
                <a:cs typeface="Times New Roman" panose="02020603050405020304" pitchFamily="18" charset="0"/>
              </a:rPr>
              <a:t>Elasticsearch</a:t>
            </a:r>
          </a:p>
        </p:txBody>
      </p:sp>
    </p:spTree>
    <p:extLst>
      <p:ext uri="{BB962C8B-B14F-4D97-AF65-F5344CB8AC3E}">
        <p14:creationId xmlns:p14="http://schemas.microsoft.com/office/powerpoint/2010/main" val="751425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D0EF-A611-4F57-9B72-3DE1A2E1B68B}"/>
              </a:ext>
            </a:extLst>
          </p:cNvPr>
          <p:cNvSpPr>
            <a:spLocks noGrp="1"/>
          </p:cNvSpPr>
          <p:nvPr>
            <p:ph type="title"/>
          </p:nvPr>
        </p:nvSpPr>
        <p:spPr>
          <a:xfrm>
            <a:off x="5359153" y="1531324"/>
            <a:ext cx="4795940" cy="840418"/>
          </a:xfrm>
        </p:spPr>
        <p:txBody>
          <a:bodyPr>
            <a:normAutofit/>
          </a:bodyPr>
          <a:lstStyle/>
          <a:p>
            <a:pPr marL="342900" indent="-342900" algn="r" rtl="1">
              <a:buFont typeface="Wingdings" panose="05000000000000000000" pitchFamily="2" charset="2"/>
              <a:buChar char="q"/>
            </a:pPr>
            <a:r>
              <a:rPr lang="fa-IR" sz="2400" b="1" cap="none" dirty="0">
                <a:solidFill>
                  <a:schemeClr val="bg1"/>
                </a:solidFill>
                <a:latin typeface="Times New Roman" panose="02020603050405020304" pitchFamily="18" charset="0"/>
              </a:rPr>
              <a:t>سیستم عامل‌های </a:t>
            </a:r>
            <a:r>
              <a:rPr lang="en-US" sz="1800" b="1" cap="none" dirty="0">
                <a:solidFill>
                  <a:schemeClr val="bg1"/>
                </a:solidFill>
              </a:rPr>
              <a:t>PostgreSQL</a:t>
            </a:r>
            <a:endParaRPr lang="fa-IR" sz="2400" b="1" cap="none" dirty="0">
              <a:solidFill>
                <a:schemeClr val="bg1"/>
              </a:solidFill>
              <a:latin typeface="Times New Roman" panose="02020603050405020304" pitchFamily="18" charset="0"/>
            </a:endParaRPr>
          </a:p>
        </p:txBody>
      </p:sp>
      <p:sp>
        <p:nvSpPr>
          <p:cNvPr id="4" name="Rectangle 3">
            <a:extLst>
              <a:ext uri="{FF2B5EF4-FFF2-40B4-BE49-F238E27FC236}">
                <a16:creationId xmlns:a16="http://schemas.microsoft.com/office/drawing/2014/main" id="{F0E03B0A-F3D8-4E31-BD0B-329FDEC4DAF9}"/>
              </a:ext>
            </a:extLst>
          </p:cNvPr>
          <p:cNvSpPr/>
          <p:nvPr/>
        </p:nvSpPr>
        <p:spPr>
          <a:xfrm>
            <a:off x="1315374" y="2861644"/>
            <a:ext cx="7821227" cy="1477328"/>
          </a:xfrm>
          <a:prstGeom prst="rect">
            <a:avLst/>
          </a:prstGeom>
        </p:spPr>
        <p:txBody>
          <a:bodyPr wrap="square">
            <a:spAutoFit/>
          </a:bodyPr>
          <a:lstStyle/>
          <a:p>
            <a:pPr algn="r" rtl="1"/>
            <a:r>
              <a:rPr lang="en-US" dirty="0">
                <a:solidFill>
                  <a:schemeClr val="bg1"/>
                </a:solidFill>
              </a:rPr>
              <a:t>Windows</a:t>
            </a:r>
            <a:endParaRPr lang="fa-IR" dirty="0">
              <a:solidFill>
                <a:schemeClr val="bg1"/>
              </a:solidFill>
            </a:endParaRPr>
          </a:p>
          <a:p>
            <a:pPr algn="r" rtl="1"/>
            <a:r>
              <a:rPr lang="en-US" dirty="0">
                <a:solidFill>
                  <a:schemeClr val="bg1"/>
                </a:solidFill>
              </a:rPr>
              <a:t>Linux</a:t>
            </a:r>
          </a:p>
          <a:p>
            <a:pPr algn="r" rtl="1"/>
            <a:r>
              <a:rPr lang="en-US" dirty="0">
                <a:solidFill>
                  <a:schemeClr val="bg1"/>
                </a:solidFill>
              </a:rPr>
              <a:t>Unix</a:t>
            </a:r>
          </a:p>
          <a:p>
            <a:pPr algn="r" rtl="1"/>
            <a:r>
              <a:rPr lang="en-US" dirty="0">
                <a:solidFill>
                  <a:schemeClr val="bg1"/>
                </a:solidFill>
              </a:rPr>
              <a:t>Mac OS X</a:t>
            </a:r>
          </a:p>
          <a:p>
            <a:pPr algn="r" rtl="1"/>
            <a:endParaRPr lang="en-US" dirty="0">
              <a:solidFill>
                <a:schemeClr val="bg1"/>
              </a:solidFill>
            </a:endParaRPr>
          </a:p>
        </p:txBody>
      </p:sp>
    </p:spTree>
    <p:extLst>
      <p:ext uri="{BB962C8B-B14F-4D97-AF65-F5344CB8AC3E}">
        <p14:creationId xmlns:p14="http://schemas.microsoft.com/office/powerpoint/2010/main" val="4020277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D0EF-A611-4F57-9B72-3DE1A2E1B68B}"/>
              </a:ext>
            </a:extLst>
          </p:cNvPr>
          <p:cNvSpPr>
            <a:spLocks noGrp="1"/>
          </p:cNvSpPr>
          <p:nvPr>
            <p:ph type="title"/>
          </p:nvPr>
        </p:nvSpPr>
        <p:spPr>
          <a:xfrm>
            <a:off x="7537140" y="796107"/>
            <a:ext cx="3399188" cy="840418"/>
          </a:xfrm>
        </p:spPr>
        <p:txBody>
          <a:bodyPr>
            <a:normAutofit/>
          </a:bodyPr>
          <a:lstStyle/>
          <a:p>
            <a:pPr marL="342900" indent="-342900" algn="r" rtl="1">
              <a:buFont typeface="Wingdings" panose="05000000000000000000" pitchFamily="2" charset="2"/>
              <a:buChar char="q"/>
            </a:pPr>
            <a:r>
              <a:rPr lang="fa-IR" sz="2400" b="1" cap="none" dirty="0">
                <a:solidFill>
                  <a:schemeClr val="bg1"/>
                </a:solidFill>
                <a:latin typeface="Times New Roman" panose="02020603050405020304" pitchFamily="18" charset="0"/>
              </a:rPr>
              <a:t>تاریخچه </a:t>
            </a:r>
            <a:r>
              <a:rPr lang="en-US" sz="1800" b="1" cap="none" dirty="0">
                <a:solidFill>
                  <a:schemeClr val="bg1"/>
                </a:solidFill>
              </a:rPr>
              <a:t>PostgreSQL</a:t>
            </a:r>
            <a:endParaRPr lang="fa-IR" sz="2400" b="1" cap="none" dirty="0">
              <a:solidFill>
                <a:schemeClr val="bg1"/>
              </a:solidFill>
              <a:latin typeface="Times New Roman" panose="02020603050405020304" pitchFamily="18" charset="0"/>
            </a:endParaRPr>
          </a:p>
        </p:txBody>
      </p:sp>
      <p:sp>
        <p:nvSpPr>
          <p:cNvPr id="3" name="Rectangle 2">
            <a:extLst>
              <a:ext uri="{FF2B5EF4-FFF2-40B4-BE49-F238E27FC236}">
                <a16:creationId xmlns:a16="http://schemas.microsoft.com/office/drawing/2014/main" id="{B7678894-7AB2-4337-B144-5722F4159FF5}"/>
              </a:ext>
            </a:extLst>
          </p:cNvPr>
          <p:cNvSpPr/>
          <p:nvPr/>
        </p:nvSpPr>
        <p:spPr>
          <a:xfrm>
            <a:off x="2601157" y="1636525"/>
            <a:ext cx="7474997" cy="4108817"/>
          </a:xfrm>
          <a:prstGeom prst="rect">
            <a:avLst/>
          </a:prstGeom>
        </p:spPr>
        <p:txBody>
          <a:bodyPr wrap="square">
            <a:spAutoFit/>
          </a:bodyPr>
          <a:lstStyle/>
          <a:p>
            <a:pPr marL="285750" indent="-285750" algn="r" rtl="1">
              <a:lnSpc>
                <a:spcPct val="150000"/>
              </a:lnSpc>
              <a:buFont typeface="Wingdings" panose="05000000000000000000" pitchFamily="2" charset="2"/>
              <a:buChar char="ü"/>
            </a:pPr>
            <a:r>
              <a:rPr lang="fa-IR" dirty="0">
                <a:solidFill>
                  <a:schemeClr val="bg1"/>
                </a:solidFill>
              </a:rPr>
              <a:t>سيستم مديريتي پايگاه داده رابطه اي شيء يا </a:t>
            </a:r>
            <a:r>
              <a:rPr lang="en-US" dirty="0">
                <a:solidFill>
                  <a:schemeClr val="bg1"/>
                </a:solidFill>
              </a:rPr>
              <a:t>Object-Relational (ORDBMS)</a:t>
            </a:r>
            <a:endParaRPr lang="fa-IR" sz="1600" dirty="0">
              <a:solidFill>
                <a:schemeClr val="bg1"/>
              </a:solidFill>
            </a:endParaRPr>
          </a:p>
          <a:p>
            <a:pPr marL="285750" indent="-285750" algn="r" rtl="1">
              <a:lnSpc>
                <a:spcPct val="150000"/>
              </a:lnSpc>
              <a:buFont typeface="Wingdings" panose="05000000000000000000" pitchFamily="2" charset="2"/>
              <a:buChar char="ü"/>
            </a:pPr>
            <a:r>
              <a:rPr lang="fa-IR" dirty="0">
                <a:solidFill>
                  <a:schemeClr val="bg1"/>
                </a:solidFill>
                <a:latin typeface="Times New Roman" panose="02020603050405020304" pitchFamily="18" charset="0"/>
              </a:rPr>
              <a:t>1986 توسط </a:t>
            </a:r>
            <a:r>
              <a:rPr lang="fa-IR" dirty="0">
                <a:solidFill>
                  <a:schemeClr val="bg1"/>
                </a:solidFill>
              </a:rPr>
              <a:t>استون برکر </a:t>
            </a:r>
            <a:r>
              <a:rPr lang="fa-IR" dirty="0">
                <a:solidFill>
                  <a:schemeClr val="bg1"/>
                </a:solidFill>
                <a:latin typeface="Times New Roman" panose="02020603050405020304" pitchFamily="18" charset="0"/>
              </a:rPr>
              <a:t>در دانشگاه برکلي آغاز شد</a:t>
            </a:r>
          </a:p>
          <a:p>
            <a:pPr marL="285750" indent="-285750" algn="r" rtl="1">
              <a:lnSpc>
                <a:spcPct val="150000"/>
              </a:lnSpc>
              <a:buFont typeface="Wingdings" panose="05000000000000000000" pitchFamily="2" charset="2"/>
              <a:buChar char="ü"/>
            </a:pPr>
            <a:r>
              <a:rPr lang="fa-IR" dirty="0">
                <a:solidFill>
                  <a:schemeClr val="bg1"/>
                </a:solidFill>
                <a:latin typeface="Times New Roman" panose="02020603050405020304" pitchFamily="18" charset="0"/>
              </a:rPr>
              <a:t>گروه توسعه، در سال 1986 مقالاتي در باره شالوده سيستم و معماري آن منتشر و در سال 1988 نمونه اوليه از آن را توليد کردند.</a:t>
            </a:r>
          </a:p>
          <a:p>
            <a:pPr marL="742950" lvl="1" indent="-285750" algn="r" rtl="1">
              <a:lnSpc>
                <a:spcPct val="150000"/>
              </a:lnSpc>
              <a:buFont typeface="Wingdings" panose="05000000000000000000" pitchFamily="2" charset="2"/>
              <a:buChar char="ü"/>
            </a:pPr>
            <a:r>
              <a:rPr lang="fa-IR" dirty="0">
                <a:solidFill>
                  <a:schemeClr val="bg1"/>
                </a:solidFill>
              </a:rPr>
              <a:t> نسخه يک</a:t>
            </a:r>
            <a:r>
              <a:rPr lang="en-US" dirty="0">
                <a:solidFill>
                  <a:schemeClr val="bg1"/>
                </a:solidFill>
              </a:rPr>
              <a:t> </a:t>
            </a:r>
            <a:r>
              <a:rPr lang="fa-IR" dirty="0">
                <a:solidFill>
                  <a:schemeClr val="bg1"/>
                </a:solidFill>
              </a:rPr>
              <a:t>در سال 1989</a:t>
            </a:r>
          </a:p>
          <a:p>
            <a:pPr marL="742950" lvl="1" indent="-285750" algn="r" rtl="1">
              <a:lnSpc>
                <a:spcPct val="150000"/>
              </a:lnSpc>
              <a:buFont typeface="Wingdings" panose="05000000000000000000" pitchFamily="2" charset="2"/>
              <a:buChar char="ü"/>
            </a:pPr>
            <a:r>
              <a:rPr lang="fa-IR" dirty="0">
                <a:solidFill>
                  <a:schemeClr val="bg1"/>
                </a:solidFill>
              </a:rPr>
              <a:t>نسخه دو در 1990 (با سیستم قوانین جدید)</a:t>
            </a:r>
          </a:p>
          <a:p>
            <a:pPr marL="742950" lvl="1" indent="-285750" algn="r" rtl="1">
              <a:lnSpc>
                <a:spcPct val="150000"/>
              </a:lnSpc>
              <a:buFont typeface="Wingdings" panose="05000000000000000000" pitchFamily="2" charset="2"/>
              <a:buChar char="ü"/>
            </a:pPr>
            <a:r>
              <a:rPr lang="fa-IR" dirty="0">
                <a:solidFill>
                  <a:schemeClr val="bg1"/>
                </a:solidFill>
              </a:rPr>
              <a:t> و نسخه 3 در 1991</a:t>
            </a:r>
          </a:p>
          <a:p>
            <a:pPr marL="742950" lvl="1" indent="-285750" algn="r" rtl="1">
              <a:lnSpc>
                <a:spcPct val="150000"/>
              </a:lnSpc>
              <a:buFont typeface="Wingdings" panose="05000000000000000000" pitchFamily="2" charset="2"/>
              <a:buChar char="ü"/>
            </a:pPr>
            <a:r>
              <a:rPr lang="fa-IR" dirty="0">
                <a:solidFill>
                  <a:schemeClr val="bg1"/>
                </a:solidFill>
              </a:rPr>
              <a:t>در سال 1993 کاربران زيادي به استفاده از آن هجوم آوردند </a:t>
            </a:r>
          </a:p>
          <a:p>
            <a:pPr marL="1200150" lvl="2" indent="-285750" algn="r" rtl="1">
              <a:lnSpc>
                <a:spcPct val="150000"/>
              </a:lnSpc>
              <a:buFont typeface="Wingdings" panose="05000000000000000000" pitchFamily="2" charset="2"/>
              <a:buChar char="§"/>
            </a:pPr>
            <a:r>
              <a:rPr lang="fa-IR" dirty="0">
                <a:solidFill>
                  <a:schemeClr val="bg1"/>
                </a:solidFill>
              </a:rPr>
              <a:t> نياز به ايجاد گروه تجاري و پشتيباني پررنگ تر کرد. </a:t>
            </a:r>
          </a:p>
          <a:p>
            <a:pPr marL="1200150" lvl="2" indent="-285750" algn="r" rtl="1">
              <a:buFont typeface="Wingdings" panose="05000000000000000000" pitchFamily="2" charset="2"/>
              <a:buChar char="§"/>
            </a:pPr>
            <a:r>
              <a:rPr lang="fa-IR" dirty="0">
                <a:solidFill>
                  <a:schemeClr val="bg1"/>
                </a:solidFill>
              </a:rPr>
              <a:t>در همين زمان، نسخه چهار نيز عرضه و پروژه پايان يافت.</a:t>
            </a:r>
          </a:p>
        </p:txBody>
      </p:sp>
    </p:spTree>
    <p:extLst>
      <p:ext uri="{BB962C8B-B14F-4D97-AF65-F5344CB8AC3E}">
        <p14:creationId xmlns:p14="http://schemas.microsoft.com/office/powerpoint/2010/main" val="114392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D0EF-A611-4F57-9B72-3DE1A2E1B68B}"/>
              </a:ext>
            </a:extLst>
          </p:cNvPr>
          <p:cNvSpPr>
            <a:spLocks noGrp="1"/>
          </p:cNvSpPr>
          <p:nvPr>
            <p:ph type="title"/>
          </p:nvPr>
        </p:nvSpPr>
        <p:spPr>
          <a:xfrm>
            <a:off x="7492752" y="1009171"/>
            <a:ext cx="3399188" cy="840418"/>
          </a:xfrm>
        </p:spPr>
        <p:txBody>
          <a:bodyPr>
            <a:normAutofit/>
          </a:bodyPr>
          <a:lstStyle/>
          <a:p>
            <a:pPr marL="342900" indent="-342900" algn="r" rtl="1">
              <a:buFont typeface="Wingdings" panose="05000000000000000000" pitchFamily="2" charset="2"/>
              <a:buChar char="q"/>
            </a:pPr>
            <a:r>
              <a:rPr lang="fa-IR" sz="2400" b="1" cap="none" dirty="0">
                <a:solidFill>
                  <a:schemeClr val="bg1"/>
                </a:solidFill>
                <a:latin typeface="Times New Roman" panose="02020603050405020304" pitchFamily="18" charset="0"/>
              </a:rPr>
              <a:t>تاریخچه </a:t>
            </a:r>
            <a:r>
              <a:rPr lang="en-US" sz="1800" b="1" cap="none" dirty="0">
                <a:solidFill>
                  <a:schemeClr val="bg1"/>
                </a:solidFill>
              </a:rPr>
              <a:t>PostgreSQL</a:t>
            </a:r>
            <a:endParaRPr lang="fa-IR" sz="2400" b="1" cap="none" dirty="0">
              <a:solidFill>
                <a:schemeClr val="bg1"/>
              </a:solidFill>
              <a:latin typeface="Times New Roman" panose="02020603050405020304" pitchFamily="18" charset="0"/>
            </a:endParaRPr>
          </a:p>
        </p:txBody>
      </p:sp>
      <p:sp>
        <p:nvSpPr>
          <p:cNvPr id="3" name="Rectangle 2">
            <a:extLst>
              <a:ext uri="{FF2B5EF4-FFF2-40B4-BE49-F238E27FC236}">
                <a16:creationId xmlns:a16="http://schemas.microsoft.com/office/drawing/2014/main" id="{B7678894-7AB2-4337-B144-5722F4159FF5}"/>
              </a:ext>
            </a:extLst>
          </p:cNvPr>
          <p:cNvSpPr/>
          <p:nvPr/>
        </p:nvSpPr>
        <p:spPr>
          <a:xfrm>
            <a:off x="2521258" y="2089286"/>
            <a:ext cx="7519385" cy="2120068"/>
          </a:xfrm>
          <a:prstGeom prst="rect">
            <a:avLst/>
          </a:prstGeom>
        </p:spPr>
        <p:txBody>
          <a:bodyPr wrap="square">
            <a:spAutoFit/>
          </a:bodyPr>
          <a:lstStyle/>
          <a:p>
            <a:pPr marL="742950" lvl="1" indent="-285750" algn="just" rtl="1">
              <a:lnSpc>
                <a:spcPct val="150000"/>
              </a:lnSpc>
              <a:buFont typeface="Wingdings" panose="05000000000000000000" pitchFamily="2" charset="2"/>
              <a:buChar char="ü"/>
            </a:pPr>
            <a:r>
              <a:rPr lang="fa-IR" dirty="0">
                <a:solidFill>
                  <a:schemeClr val="bg1"/>
                </a:solidFill>
                <a:cs typeface="+mj-cs"/>
              </a:rPr>
              <a:t>در سال 1994 دو تن از دانش آموختگان برکلي به نام هاي اندرويو و جالي چن، </a:t>
            </a:r>
            <a:r>
              <a:rPr lang="en-US" sz="1600" dirty="0">
                <a:solidFill>
                  <a:schemeClr val="bg1"/>
                </a:solidFill>
                <a:cs typeface="+mj-cs"/>
              </a:rPr>
              <a:t>Postgres95</a:t>
            </a:r>
            <a:r>
              <a:rPr lang="en-US" dirty="0">
                <a:solidFill>
                  <a:schemeClr val="bg1"/>
                </a:solidFill>
                <a:cs typeface="+mj-cs"/>
              </a:rPr>
              <a:t> </a:t>
            </a:r>
            <a:r>
              <a:rPr lang="fa-IR" dirty="0">
                <a:solidFill>
                  <a:schemeClr val="bg1"/>
                </a:solidFill>
                <a:cs typeface="+mj-cs"/>
              </a:rPr>
              <a:t> با را عرضه کردند.</a:t>
            </a:r>
          </a:p>
          <a:p>
            <a:pPr marL="742950" lvl="1" indent="-285750" algn="just" rtl="1">
              <a:lnSpc>
                <a:spcPct val="150000"/>
              </a:lnSpc>
              <a:buFont typeface="Wingdings" panose="05000000000000000000" pitchFamily="2" charset="2"/>
              <a:buChar char="ü"/>
            </a:pPr>
            <a:r>
              <a:rPr lang="fa-IR" dirty="0">
                <a:solidFill>
                  <a:schemeClr val="bg1"/>
                </a:solidFill>
                <a:cs typeface="+mj-cs"/>
              </a:rPr>
              <a:t> در سال 1996  مارک فونيه در شرکت </a:t>
            </a:r>
            <a:r>
              <a:rPr lang="en-US" sz="1600" dirty="0">
                <a:solidFill>
                  <a:schemeClr val="bg1"/>
                </a:solidFill>
                <a:cs typeface="+mj-cs"/>
              </a:rPr>
              <a:t>Hub.org </a:t>
            </a:r>
            <a:r>
              <a:rPr lang="fa-IR" sz="1600" dirty="0">
                <a:solidFill>
                  <a:schemeClr val="bg1"/>
                </a:solidFill>
                <a:cs typeface="+mj-cs"/>
              </a:rPr>
              <a:t> </a:t>
            </a:r>
            <a:r>
              <a:rPr lang="fa-IR" dirty="0">
                <a:solidFill>
                  <a:schemeClr val="bg1"/>
                </a:solidFill>
                <a:cs typeface="+mj-cs"/>
              </a:rPr>
              <a:t>نخستين سرور توسعه غيردانشگاهي  </a:t>
            </a:r>
            <a:r>
              <a:rPr lang="en-US" sz="1600" dirty="0">
                <a:solidFill>
                  <a:schemeClr val="bg1"/>
                </a:solidFill>
                <a:cs typeface="+mj-cs"/>
              </a:rPr>
              <a:t>Postgres</a:t>
            </a:r>
            <a:r>
              <a:rPr lang="en-US" dirty="0">
                <a:solidFill>
                  <a:schemeClr val="bg1"/>
                </a:solidFill>
                <a:cs typeface="+mj-cs"/>
              </a:rPr>
              <a:t> </a:t>
            </a:r>
            <a:r>
              <a:rPr lang="fa-IR" dirty="0">
                <a:solidFill>
                  <a:schemeClr val="bg1"/>
                </a:solidFill>
                <a:cs typeface="+mj-cs"/>
              </a:rPr>
              <a:t> را راه اندازي کرد</a:t>
            </a:r>
          </a:p>
          <a:p>
            <a:pPr marL="1657350" lvl="3" indent="-285750" algn="just" rtl="1">
              <a:lnSpc>
                <a:spcPct val="150000"/>
              </a:lnSpc>
              <a:buFont typeface="Wingdings" panose="05000000000000000000" pitchFamily="2" charset="2"/>
              <a:buChar char="§"/>
            </a:pPr>
            <a:r>
              <a:rPr lang="fa-IR" dirty="0">
                <a:solidFill>
                  <a:schemeClr val="bg1"/>
                </a:solidFill>
                <a:latin typeface="Times New Roman" panose="02020603050405020304" pitchFamily="18" charset="0"/>
                <a:cs typeface="+mj-cs"/>
              </a:rPr>
              <a:t> اولين عرضه با نام</a:t>
            </a:r>
            <a:r>
              <a:rPr lang="en-US" sz="1600" dirty="0">
                <a:solidFill>
                  <a:schemeClr val="bg1"/>
                </a:solidFill>
                <a:latin typeface="Times New Roman" panose="02020603050405020304" pitchFamily="18" charset="0"/>
                <a:cs typeface="+mj-cs"/>
              </a:rPr>
              <a:t>PostgreSQL</a:t>
            </a:r>
            <a:r>
              <a:rPr lang="en-US" dirty="0">
                <a:solidFill>
                  <a:schemeClr val="bg1"/>
                </a:solidFill>
                <a:latin typeface="Times New Roman" panose="02020603050405020304" pitchFamily="18" charset="0"/>
                <a:cs typeface="+mj-cs"/>
              </a:rPr>
              <a:t> </a:t>
            </a:r>
            <a:r>
              <a:rPr lang="fa-IR" dirty="0">
                <a:solidFill>
                  <a:schemeClr val="bg1"/>
                </a:solidFill>
                <a:latin typeface="Times New Roman" panose="02020603050405020304" pitchFamily="18" charset="0"/>
                <a:cs typeface="+mj-cs"/>
              </a:rPr>
              <a:t> </a:t>
            </a:r>
            <a:r>
              <a:rPr lang="fa-IR" dirty="0">
                <a:solidFill>
                  <a:schemeClr val="bg1"/>
                </a:solidFill>
              </a:rPr>
              <a:t>تحت عنوان نسخه 7 در سال 1997</a:t>
            </a:r>
            <a:endParaRPr lang="fa-IR" dirty="0">
              <a:solidFill>
                <a:schemeClr val="bg1"/>
              </a:solidFill>
              <a:latin typeface="Times New Roman" panose="02020603050405020304" pitchFamily="18" charset="0"/>
              <a:cs typeface="+mj-cs"/>
            </a:endParaRPr>
          </a:p>
        </p:txBody>
      </p:sp>
    </p:spTree>
    <p:extLst>
      <p:ext uri="{BB962C8B-B14F-4D97-AF65-F5344CB8AC3E}">
        <p14:creationId xmlns:p14="http://schemas.microsoft.com/office/powerpoint/2010/main" val="3472169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D0EF-A611-4F57-9B72-3DE1A2E1B68B}"/>
              </a:ext>
            </a:extLst>
          </p:cNvPr>
          <p:cNvSpPr>
            <a:spLocks noGrp="1"/>
          </p:cNvSpPr>
          <p:nvPr>
            <p:ph type="title"/>
          </p:nvPr>
        </p:nvSpPr>
        <p:spPr>
          <a:xfrm>
            <a:off x="7492752" y="1009171"/>
            <a:ext cx="3399188" cy="840418"/>
          </a:xfrm>
        </p:spPr>
        <p:txBody>
          <a:bodyPr>
            <a:normAutofit/>
          </a:bodyPr>
          <a:lstStyle/>
          <a:p>
            <a:pPr marL="342900" indent="-342900" algn="r" rtl="1">
              <a:buFont typeface="Wingdings" panose="05000000000000000000" pitchFamily="2" charset="2"/>
              <a:buChar char="q"/>
            </a:pPr>
            <a:r>
              <a:rPr lang="fa-IR" sz="2400" b="1" cap="none" dirty="0">
                <a:solidFill>
                  <a:schemeClr val="bg1"/>
                </a:solidFill>
                <a:latin typeface="Times New Roman" panose="02020603050405020304" pitchFamily="18" charset="0"/>
              </a:rPr>
              <a:t>زبان </a:t>
            </a:r>
            <a:r>
              <a:rPr lang="en-US" sz="1800" b="1" cap="none" dirty="0">
                <a:solidFill>
                  <a:schemeClr val="bg1"/>
                </a:solidFill>
              </a:rPr>
              <a:t>PostgreSQL</a:t>
            </a:r>
            <a:endParaRPr lang="fa-IR" sz="2400" b="1" cap="none" dirty="0">
              <a:solidFill>
                <a:schemeClr val="bg1"/>
              </a:solidFill>
              <a:latin typeface="Times New Roman" panose="02020603050405020304" pitchFamily="18" charset="0"/>
            </a:endParaRPr>
          </a:p>
        </p:txBody>
      </p:sp>
      <p:sp>
        <p:nvSpPr>
          <p:cNvPr id="4" name="Rectangle 3">
            <a:extLst>
              <a:ext uri="{FF2B5EF4-FFF2-40B4-BE49-F238E27FC236}">
                <a16:creationId xmlns:a16="http://schemas.microsoft.com/office/drawing/2014/main" id="{F0E03B0A-F3D8-4E31-BD0B-329FDEC4DAF9}"/>
              </a:ext>
            </a:extLst>
          </p:cNvPr>
          <p:cNvSpPr/>
          <p:nvPr/>
        </p:nvSpPr>
        <p:spPr>
          <a:xfrm>
            <a:off x="2185386" y="1849589"/>
            <a:ext cx="7821227" cy="3520194"/>
          </a:xfrm>
          <a:prstGeom prst="rect">
            <a:avLst/>
          </a:prstGeom>
        </p:spPr>
        <p:txBody>
          <a:bodyPr wrap="square">
            <a:spAutoFit/>
          </a:bodyPr>
          <a:lstStyle/>
          <a:p>
            <a:pPr algn="r" rtl="1"/>
            <a:r>
              <a:rPr lang="en-US" dirty="0">
                <a:solidFill>
                  <a:schemeClr val="bg1"/>
                </a:solidFill>
              </a:rPr>
              <a:t> PostgreSQL </a:t>
            </a:r>
            <a:r>
              <a:rPr lang="fa-IR" dirty="0">
                <a:solidFill>
                  <a:schemeClr val="bg1"/>
                </a:solidFill>
              </a:rPr>
              <a:t>امکان  کدنويسي به زبان هايي مانند:</a:t>
            </a:r>
          </a:p>
          <a:p>
            <a:pPr algn="r" rtl="1"/>
            <a:endParaRPr lang="fa-IR" dirty="0">
              <a:solidFill>
                <a:schemeClr val="bg1"/>
              </a:solidFill>
            </a:endParaRPr>
          </a:p>
          <a:p>
            <a:pPr marL="742950" lvl="1" indent="-285750" algn="r" rtl="1">
              <a:lnSpc>
                <a:spcPct val="150000"/>
              </a:lnSpc>
              <a:buFont typeface="Wingdings" panose="05000000000000000000" pitchFamily="2" charset="2"/>
              <a:buChar char="ü"/>
            </a:pPr>
            <a:r>
              <a:rPr lang="fa-IR" dirty="0">
                <a:solidFill>
                  <a:schemeClr val="bg1"/>
                </a:solidFill>
              </a:rPr>
              <a:t> </a:t>
            </a:r>
            <a:r>
              <a:rPr lang="en-US" dirty="0">
                <a:solidFill>
                  <a:schemeClr val="bg1"/>
                </a:solidFill>
              </a:rPr>
              <a:t>PL/pgSQL</a:t>
            </a:r>
            <a:endParaRPr lang="fa-IR" dirty="0">
              <a:solidFill>
                <a:schemeClr val="bg1"/>
              </a:solidFill>
            </a:endParaRPr>
          </a:p>
          <a:p>
            <a:pPr marL="742950" lvl="1" indent="-285750" algn="r" rtl="1">
              <a:lnSpc>
                <a:spcPct val="150000"/>
              </a:lnSpc>
              <a:buFont typeface="Wingdings" panose="05000000000000000000" pitchFamily="2" charset="2"/>
              <a:buChar char="ü"/>
            </a:pPr>
            <a:r>
              <a:rPr lang="en-US" dirty="0">
                <a:solidFill>
                  <a:schemeClr val="bg1"/>
                </a:solidFill>
              </a:rPr>
              <a:t>PL/Perl</a:t>
            </a:r>
            <a:endParaRPr lang="fa-IR" dirty="0">
              <a:solidFill>
                <a:schemeClr val="bg1"/>
              </a:solidFill>
            </a:endParaRPr>
          </a:p>
          <a:p>
            <a:pPr marL="742950" lvl="1" indent="-285750" algn="r" rtl="1">
              <a:lnSpc>
                <a:spcPct val="150000"/>
              </a:lnSpc>
              <a:buFont typeface="Wingdings" panose="05000000000000000000" pitchFamily="2" charset="2"/>
              <a:buChar char="ü"/>
            </a:pPr>
            <a:r>
              <a:rPr lang="en-US" dirty="0">
                <a:solidFill>
                  <a:schemeClr val="bg1"/>
                </a:solidFill>
              </a:rPr>
              <a:t>PL/PHP</a:t>
            </a:r>
            <a:endParaRPr lang="fa-IR" dirty="0">
              <a:solidFill>
                <a:schemeClr val="bg1"/>
              </a:solidFill>
            </a:endParaRPr>
          </a:p>
          <a:p>
            <a:pPr marL="742950" lvl="1" indent="-285750" algn="r" rtl="1">
              <a:lnSpc>
                <a:spcPct val="150000"/>
              </a:lnSpc>
              <a:buFont typeface="Wingdings" panose="05000000000000000000" pitchFamily="2" charset="2"/>
              <a:buChar char="ü"/>
            </a:pPr>
            <a:r>
              <a:rPr lang="en-US" dirty="0">
                <a:solidFill>
                  <a:schemeClr val="bg1"/>
                </a:solidFill>
              </a:rPr>
              <a:t> PL/Python</a:t>
            </a:r>
            <a:endParaRPr lang="fa-IR" dirty="0">
              <a:solidFill>
                <a:schemeClr val="bg1"/>
              </a:solidFill>
            </a:endParaRPr>
          </a:p>
          <a:p>
            <a:pPr marL="742950" lvl="1" indent="-285750" algn="r" rtl="1">
              <a:lnSpc>
                <a:spcPct val="150000"/>
              </a:lnSpc>
              <a:buFont typeface="Wingdings" panose="05000000000000000000" pitchFamily="2" charset="2"/>
              <a:buChar char="ü"/>
            </a:pPr>
            <a:r>
              <a:rPr lang="en-US" dirty="0">
                <a:solidFill>
                  <a:schemeClr val="bg1"/>
                </a:solidFill>
              </a:rPr>
              <a:t>PL/Ruby</a:t>
            </a:r>
            <a:endParaRPr lang="fa-IR" dirty="0">
              <a:solidFill>
                <a:schemeClr val="bg1"/>
              </a:solidFill>
            </a:endParaRPr>
          </a:p>
          <a:p>
            <a:pPr marL="742950" lvl="1" indent="-285750" algn="r" rtl="1">
              <a:lnSpc>
                <a:spcPct val="150000"/>
              </a:lnSpc>
              <a:buFont typeface="Wingdings" panose="05000000000000000000" pitchFamily="2" charset="2"/>
              <a:buChar char="ü"/>
            </a:pPr>
            <a:r>
              <a:rPr lang="fa-IR" dirty="0">
                <a:solidFill>
                  <a:schemeClr val="bg1"/>
                </a:solidFill>
              </a:rPr>
              <a:t>زبان هاي کامپايل شده </a:t>
            </a:r>
            <a:r>
              <a:rPr lang="en-US" dirty="0">
                <a:solidFill>
                  <a:schemeClr val="bg1"/>
                </a:solidFill>
              </a:rPr>
              <a:t>C++,C </a:t>
            </a:r>
            <a:r>
              <a:rPr lang="fa-IR" dirty="0">
                <a:solidFill>
                  <a:schemeClr val="bg1"/>
                </a:solidFill>
              </a:rPr>
              <a:t>و </a:t>
            </a:r>
            <a:r>
              <a:rPr lang="en-US" dirty="0">
                <a:solidFill>
                  <a:schemeClr val="bg1"/>
                </a:solidFill>
              </a:rPr>
              <a:t>PL/Java </a:t>
            </a:r>
            <a:endParaRPr lang="fa-IR" dirty="0">
              <a:solidFill>
                <a:schemeClr val="bg1"/>
              </a:solidFill>
            </a:endParaRPr>
          </a:p>
          <a:p>
            <a:pPr marL="742950" lvl="1" indent="-285750" algn="r" rtl="1">
              <a:lnSpc>
                <a:spcPct val="150000"/>
              </a:lnSpc>
              <a:buFont typeface="Wingdings" panose="05000000000000000000" pitchFamily="2" charset="2"/>
              <a:buChar char="ü"/>
            </a:pPr>
            <a:r>
              <a:rPr lang="fa-IR" dirty="0">
                <a:solidFill>
                  <a:schemeClr val="bg1"/>
                </a:solidFill>
              </a:rPr>
              <a:t> زبان آماري </a:t>
            </a:r>
            <a:r>
              <a:rPr lang="en-US" dirty="0">
                <a:solidFill>
                  <a:schemeClr val="bg1"/>
                </a:solidFill>
              </a:rPr>
              <a:t>R </a:t>
            </a:r>
            <a:r>
              <a:rPr lang="fa-IR" dirty="0">
                <a:solidFill>
                  <a:schemeClr val="bg1"/>
                </a:solidFill>
              </a:rPr>
              <a:t>با استفاده از </a:t>
            </a:r>
            <a:r>
              <a:rPr lang="en-US" dirty="0">
                <a:solidFill>
                  <a:schemeClr val="bg1"/>
                </a:solidFill>
              </a:rPr>
              <a:t>PL/R </a:t>
            </a:r>
          </a:p>
        </p:txBody>
      </p:sp>
    </p:spTree>
    <p:extLst>
      <p:ext uri="{BB962C8B-B14F-4D97-AF65-F5344CB8AC3E}">
        <p14:creationId xmlns:p14="http://schemas.microsoft.com/office/powerpoint/2010/main" val="1511641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D0EF-A611-4F57-9B72-3DE1A2E1B68B}"/>
              </a:ext>
            </a:extLst>
          </p:cNvPr>
          <p:cNvSpPr>
            <a:spLocks noGrp="1"/>
          </p:cNvSpPr>
          <p:nvPr>
            <p:ph type="title"/>
          </p:nvPr>
        </p:nvSpPr>
        <p:spPr>
          <a:xfrm>
            <a:off x="7368464" y="1284379"/>
            <a:ext cx="3399188" cy="840418"/>
          </a:xfrm>
        </p:spPr>
        <p:txBody>
          <a:bodyPr>
            <a:normAutofit/>
          </a:bodyPr>
          <a:lstStyle/>
          <a:p>
            <a:pPr marL="342900" indent="-342900" algn="r" rtl="1">
              <a:buFont typeface="Wingdings" panose="05000000000000000000" pitchFamily="2" charset="2"/>
              <a:buChar char="q"/>
            </a:pPr>
            <a:r>
              <a:rPr lang="fa-IR" sz="2400" b="1" cap="none" dirty="0">
                <a:solidFill>
                  <a:schemeClr val="bg1"/>
                </a:solidFill>
                <a:latin typeface="Times New Roman" panose="02020603050405020304" pitchFamily="18" charset="0"/>
              </a:rPr>
              <a:t>کابران نام آشنا </a:t>
            </a:r>
          </a:p>
        </p:txBody>
      </p:sp>
      <p:sp>
        <p:nvSpPr>
          <p:cNvPr id="7" name="Rectangle 6">
            <a:extLst>
              <a:ext uri="{FF2B5EF4-FFF2-40B4-BE49-F238E27FC236}">
                <a16:creationId xmlns:a16="http://schemas.microsoft.com/office/drawing/2014/main" id="{E8D8E373-4CF7-444C-A6D4-1715B4EF32B2}"/>
              </a:ext>
            </a:extLst>
          </p:cNvPr>
          <p:cNvSpPr/>
          <p:nvPr/>
        </p:nvSpPr>
        <p:spPr>
          <a:xfrm>
            <a:off x="4918229" y="2124797"/>
            <a:ext cx="4682238" cy="2446824"/>
          </a:xfrm>
          <a:prstGeom prst="rect">
            <a:avLst/>
          </a:prstGeom>
        </p:spPr>
        <p:txBody>
          <a:bodyPr wrap="square">
            <a:spAutoFit/>
          </a:bodyPr>
          <a:lstStyle/>
          <a:p>
            <a:pPr marL="285750" indent="-285750" algn="r" rtl="1">
              <a:lnSpc>
                <a:spcPct val="150000"/>
              </a:lnSpc>
              <a:buFont typeface="Wingdings" panose="05000000000000000000" pitchFamily="2" charset="2"/>
              <a:buChar char="ü"/>
            </a:pPr>
            <a:r>
              <a:rPr lang="en-US" dirty="0">
                <a:solidFill>
                  <a:schemeClr val="bg1"/>
                </a:solidFill>
                <a:latin typeface="+mj-lt"/>
                <a:cs typeface="B Nazanin" panose="00000400000000000000" pitchFamily="2" charset="-78"/>
              </a:rPr>
              <a:t>Yahoo</a:t>
            </a:r>
            <a:endParaRPr lang="fa-IR" dirty="0">
              <a:solidFill>
                <a:schemeClr val="bg1"/>
              </a:solidFill>
              <a:latin typeface="+mj-lt"/>
              <a:cs typeface="B Nazanin" panose="00000400000000000000" pitchFamily="2" charset="-78"/>
            </a:endParaRPr>
          </a:p>
          <a:p>
            <a:pPr marL="285750" indent="-285750" algn="r" rtl="1">
              <a:lnSpc>
                <a:spcPct val="150000"/>
              </a:lnSpc>
              <a:buFont typeface="Wingdings" panose="05000000000000000000" pitchFamily="2" charset="2"/>
              <a:buChar char="ü"/>
            </a:pPr>
            <a:r>
              <a:rPr lang="en-US" dirty="0">
                <a:solidFill>
                  <a:schemeClr val="bg1"/>
                </a:solidFill>
                <a:cs typeface="B Nazanin" panose="00000400000000000000" pitchFamily="2" charset="-78"/>
              </a:rPr>
              <a:t>Open Street Map</a:t>
            </a:r>
          </a:p>
          <a:p>
            <a:pPr marL="285750" indent="-285750" algn="r" rtl="1">
              <a:lnSpc>
                <a:spcPct val="150000"/>
              </a:lnSpc>
              <a:buFont typeface="Wingdings" panose="05000000000000000000" pitchFamily="2" charset="2"/>
              <a:buChar char="ü"/>
            </a:pPr>
            <a:r>
              <a:rPr lang="en-US" dirty="0">
                <a:solidFill>
                  <a:schemeClr val="bg1"/>
                </a:solidFill>
                <a:cs typeface="B Nazanin" panose="00000400000000000000" pitchFamily="2" charset="-78"/>
              </a:rPr>
              <a:t> </a:t>
            </a:r>
            <a:r>
              <a:rPr lang="en-US" dirty="0" err="1">
                <a:solidFill>
                  <a:schemeClr val="bg1"/>
                </a:solidFill>
                <a:cs typeface="B Nazanin" panose="00000400000000000000" pitchFamily="2" charset="-78"/>
              </a:rPr>
              <a:t>Afilias</a:t>
            </a:r>
            <a:r>
              <a:rPr lang="en-US" dirty="0">
                <a:solidFill>
                  <a:schemeClr val="bg1"/>
                </a:solidFill>
                <a:cs typeface="B Nazanin" panose="00000400000000000000" pitchFamily="2" charset="-78"/>
              </a:rPr>
              <a:t> </a:t>
            </a:r>
            <a:r>
              <a:rPr lang="fa-IR" dirty="0">
                <a:solidFill>
                  <a:schemeClr val="bg1"/>
                </a:solidFill>
                <a:cs typeface="B Nazanin" panose="00000400000000000000" pitchFamily="2" charset="-78"/>
              </a:rPr>
              <a:t>ثبت کننده دامين هاي </a:t>
            </a:r>
            <a:r>
              <a:rPr lang="en-US" dirty="0">
                <a:solidFill>
                  <a:schemeClr val="bg1"/>
                </a:solidFill>
                <a:cs typeface="B Nazanin" panose="00000400000000000000" pitchFamily="2" charset="-78"/>
              </a:rPr>
              <a:t>org </a:t>
            </a:r>
            <a:r>
              <a:rPr lang="fa-IR" dirty="0">
                <a:solidFill>
                  <a:schemeClr val="bg1"/>
                </a:solidFill>
                <a:cs typeface="B Nazanin" panose="00000400000000000000" pitchFamily="2" charset="-78"/>
              </a:rPr>
              <a:t>و </a:t>
            </a:r>
            <a:r>
              <a:rPr lang="en-US" dirty="0">
                <a:solidFill>
                  <a:schemeClr val="bg1"/>
                </a:solidFill>
                <a:cs typeface="B Nazanin" panose="00000400000000000000" pitchFamily="2" charset="-78"/>
              </a:rPr>
              <a:t>Info</a:t>
            </a:r>
            <a:r>
              <a:rPr lang="fa-IR" dirty="0">
                <a:solidFill>
                  <a:schemeClr val="bg1"/>
                </a:solidFill>
                <a:cs typeface="B Nazanin" panose="00000400000000000000" pitchFamily="2" charset="-78"/>
              </a:rPr>
              <a:t> و ...</a:t>
            </a:r>
          </a:p>
          <a:p>
            <a:pPr marL="457200" lvl="2" algn="r" rtl="1"/>
            <a:r>
              <a:rPr lang="fa-IR" b="1" dirty="0">
                <a:solidFill>
                  <a:schemeClr val="bg1"/>
                </a:solidFill>
                <a:latin typeface="Times New Roman" panose="02020603050405020304" pitchFamily="18" charset="0"/>
                <a:cs typeface="B Nazanin" panose="00000400000000000000" pitchFamily="2" charset="-78"/>
              </a:rPr>
              <a:t>0 </a:t>
            </a:r>
          </a:p>
          <a:p>
            <a:pPr marL="457200" lvl="2" algn="r" rtl="1"/>
            <a:r>
              <a:rPr lang="fa-IR" b="1" dirty="0">
                <a:solidFill>
                  <a:schemeClr val="bg1"/>
                </a:solidFill>
                <a:latin typeface="Times New Roman" panose="02020603050405020304" pitchFamily="18" charset="0"/>
                <a:cs typeface="B Nazanin" panose="00000400000000000000" pitchFamily="2" charset="-78"/>
              </a:rPr>
              <a:t>0</a:t>
            </a:r>
          </a:p>
          <a:p>
            <a:pPr marL="457200" lvl="2" algn="r" rtl="1"/>
            <a:r>
              <a:rPr lang="fa-IR" b="1" dirty="0">
                <a:solidFill>
                  <a:schemeClr val="bg1"/>
                </a:solidFill>
                <a:latin typeface="Times New Roman" panose="02020603050405020304" pitchFamily="18" charset="0"/>
                <a:cs typeface="B Nazanin" panose="00000400000000000000" pitchFamily="2" charset="-78"/>
              </a:rPr>
              <a:t>0</a:t>
            </a:r>
            <a:endParaRPr lang="en-US" b="1" dirty="0">
              <a:solidFill>
                <a:schemeClr val="bg1"/>
              </a:solidFill>
              <a:latin typeface="Times New Roman" panose="02020603050405020304" pitchFamily="18" charset="0"/>
              <a:cs typeface="Times New Roman" panose="02020603050405020304" pitchFamily="18" charset="0"/>
            </a:endParaRPr>
          </a:p>
          <a:p>
            <a:pPr marL="457200" lvl="2" algn="r" rtl="1"/>
            <a:r>
              <a:rPr lang="fa-IR" b="1" dirty="0">
                <a:solidFill>
                  <a:schemeClr val="bg1"/>
                </a:solidFill>
                <a:latin typeface="Times New Roman" panose="02020603050405020304" pitchFamily="18" charset="0"/>
                <a:cs typeface="B Nazanin" panose="00000400000000000000" pitchFamily="2" charset="-78"/>
              </a:rPr>
              <a:t>0</a:t>
            </a:r>
            <a:endParaRPr lang="en-US"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630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ustom 2">
      <a:majorFont>
        <a:latin typeface="Times New Roman"/>
        <a:ea typeface=""/>
        <a:cs typeface="B Nazanin"/>
      </a:majorFont>
      <a:minorFont>
        <a:latin typeface="Times New Roman"/>
        <a:ea typeface=""/>
        <a:cs typeface="B Nazani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2566</TotalTime>
  <Words>379</Words>
  <Application>Microsoft Office PowerPoint</Application>
  <PresentationFormat>Widescreen</PresentationFormat>
  <Paragraphs>69</Paragraphs>
  <Slides>8</Slides>
  <Notes>7</Notes>
  <HiddenSlides>1</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vt:i4>
      </vt:variant>
    </vt:vector>
  </HeadingPairs>
  <TitlesOfParts>
    <vt:vector size="19" baseType="lpstr">
      <vt:lpstr>Arial</vt:lpstr>
      <vt:lpstr>B Nazanin</vt:lpstr>
      <vt:lpstr>Calibri</vt:lpstr>
      <vt:lpstr>Corbel</vt:lpstr>
      <vt:lpstr>IRANYekan</vt:lpstr>
      <vt:lpstr>tahoma</vt:lpstr>
      <vt:lpstr>Times New Roman</vt:lpstr>
      <vt:lpstr>Trebuchet MS</vt:lpstr>
      <vt:lpstr>Wingdings</vt:lpstr>
      <vt:lpstr>Circuit</vt:lpstr>
      <vt:lpstr>Parallax</vt:lpstr>
      <vt:lpstr>PowerPoint Presentation</vt:lpstr>
      <vt:lpstr>پايگاه داده چیست؟</vt:lpstr>
      <vt:lpstr>DBMS</vt:lpstr>
      <vt:lpstr>سیستم عامل‌های PostgreSQL</vt:lpstr>
      <vt:lpstr>تاریخچه PostgreSQL</vt:lpstr>
      <vt:lpstr>تاریخچه PostgreSQL</vt:lpstr>
      <vt:lpstr>زبان PostgreSQL</vt:lpstr>
      <vt:lpstr>کابران نام آشنا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PostgreSQL</dc:title>
  <dc:creator>fatemeh</dc:creator>
  <cp:lastModifiedBy>RHFIX</cp:lastModifiedBy>
  <cp:revision>65</cp:revision>
  <dcterms:created xsi:type="dcterms:W3CDTF">2020-02-12T06:10:14Z</dcterms:created>
  <dcterms:modified xsi:type="dcterms:W3CDTF">2023-02-21T08:54:31Z</dcterms:modified>
</cp:coreProperties>
</file>